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5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5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、引导学员说出刚刚学过的</a:t>
            </a:r>
            <a:r>
              <a:rPr lang="en-US" altLang="zh-CN" dirty="0"/>
              <a:t>inline-block</a:t>
            </a:r>
            <a:r>
              <a:rPr lang="zh-CN" altLang="en-US" dirty="0"/>
              <a:t>；然后介绍还有一种方式可以实现让块元素排在一行。引出浮动。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重点让学员看原始</a:t>
            </a:r>
            <a:r>
              <a:rPr lang="en-US" altLang="zh-CN" dirty="0"/>
              <a:t>HTML</a:t>
            </a:r>
            <a:r>
              <a:rPr lang="zh-CN" altLang="en-US" dirty="0"/>
              <a:t>代码，及原始页面效果图，后面改变与此相比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分别设置三个图片所在的层左浮动，查看效果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技术顾问演示后，通过总结引出后面要讲解的清除浮动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t>22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、通过修改</a:t>
            </a:r>
            <a:r>
              <a:rPr lang="en-US" altLang="zh-CN" dirty="0">
                <a:ea typeface="宋体" panose="02010600030101010101" pitchFamily="2" charset="-122"/>
              </a:rPr>
              <a:t>layer01</a:t>
            </a:r>
            <a:r>
              <a:rPr lang="zh-CN" altLang="en-US" dirty="0">
                <a:ea typeface="宋体" panose="02010600030101010101" pitchFamily="2" charset="-122"/>
              </a:rPr>
              <a:t>左浮动可以看到图片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依然在文本的左侧，没有实现清除左侧浮动的效果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、由第一段代码和图片效果可以看到，无论设置左浮动或右浮动，都可能出现一侧浮动没有清除的情况，因此从第一个图片效果引出清浮两测浮动，这样就可以保证文本左右两侧均无浮动元素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23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25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、分别设置</a:t>
            </a:r>
            <a:r>
              <a:rPr lang="en-US" altLang="zh-CN" dirty="0"/>
              <a:t>overflow</a:t>
            </a:r>
            <a:r>
              <a:rPr lang="zh-CN" altLang="en-US" dirty="0"/>
              <a:t>四个不同属性值，展示其效果，让学员查看效果图，说明其中的区别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、强调一下</a:t>
            </a:r>
            <a:r>
              <a:rPr lang="en-US" altLang="zh-CN" dirty="0"/>
              <a:t>hidden</a:t>
            </a:r>
            <a:r>
              <a:rPr lang="zh-CN" altLang="en-US" dirty="0"/>
              <a:t>属性值，这个值在网页中经常使用，通常与</a:t>
            </a:r>
            <a:r>
              <a:rPr lang="en-US" altLang="zh-CN" dirty="0"/>
              <a:t>&lt;div&gt;</a:t>
            </a:r>
            <a:r>
              <a:rPr lang="zh-CN" altLang="en-US" dirty="0"/>
              <a:t>宽度结合使用设置</a:t>
            </a:r>
            <a:r>
              <a:rPr lang="en-US" altLang="zh-CN" dirty="0"/>
              <a:t>&lt;div&gt;</a:t>
            </a:r>
            <a:r>
              <a:rPr lang="zh-CN" altLang="en-US" dirty="0"/>
              <a:t>自动扩展高度，或者隐藏超出的内容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27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29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30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重点讲解这两种布局，其他布局类型简单</a:t>
            </a:r>
            <a:r>
              <a:rPr lang="zh-CN" altLang="en-US" baseline="0" dirty="0"/>
              <a:t>介绍即可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总结部分</a:t>
            </a:r>
            <a:r>
              <a:rPr lang="zh-CN" altLang="zh-CN">
                <a:ea typeface="宋体" panose="02010600030101010101" pitchFamily="2" charset="-122"/>
              </a:rPr>
              <a:t>主要达到以下几个目的：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回顾内容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>
                <a:ea typeface="宋体" panose="02010600030101010101" pitchFamily="2" charset="-122"/>
              </a:rPr>
              <a:t>是强调</a:t>
            </a:r>
            <a:r>
              <a:rPr lang="zh-CN" altLang="en-US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>
                <a:ea typeface="宋体" panose="02010600030101010101" pitchFamily="2" charset="-122"/>
              </a:rPr>
              <a:t>要格外强调观点，把每一</a:t>
            </a:r>
            <a:r>
              <a:rPr lang="zh-CN" altLang="en-US">
                <a:ea typeface="宋体" panose="02010600030101010101" pitchFamily="2" charset="-122"/>
              </a:rPr>
              <a:t>个知识点</a:t>
            </a:r>
            <a:r>
              <a:rPr lang="zh-CN" altLang="zh-CN">
                <a:ea typeface="宋体" panose="02010600030101010101" pitchFamily="2" charset="-122"/>
              </a:rPr>
              <a:t>的观点</a:t>
            </a:r>
            <a:r>
              <a:rPr lang="zh-CN" altLang="en-US">
                <a:ea typeface="宋体" panose="02010600030101010101" pitchFamily="2" charset="-122"/>
              </a:rPr>
              <a:t>结论</a:t>
            </a:r>
            <a:r>
              <a:rPr lang="zh-CN" altLang="zh-CN">
                <a:ea typeface="宋体" panose="02010600030101010101" pitchFamily="2" charset="-122"/>
              </a:rPr>
              <a:t>都尽量突出出来。</a:t>
            </a:r>
            <a:endParaRPr lang="en-US" altLang="zh-CN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altLang="en-US" b="1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整理逻辑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从而使</a:t>
            </a:r>
            <a:r>
              <a:rPr lang="zh-CN" altLang="en-US">
                <a:ea typeface="宋体" panose="02010600030101010101" pitchFamily="2" charset="-122"/>
              </a:rPr>
              <a:t>知识</a:t>
            </a:r>
            <a:r>
              <a:rPr lang="zh-CN" altLang="zh-CN">
                <a:ea typeface="宋体" panose="02010600030101010101" pitchFamily="2" charset="-122"/>
              </a:rPr>
              <a:t>系统化、逻辑化。要帮助</a:t>
            </a:r>
            <a:r>
              <a:rPr lang="zh-CN" altLang="en-US">
                <a:ea typeface="宋体" panose="02010600030101010101" pitchFamily="2" charset="-122"/>
              </a:rPr>
              <a:t>学员</a:t>
            </a:r>
            <a:r>
              <a:rPr lang="zh-CN" altLang="zh-CN">
                <a:ea typeface="宋体" panose="02010600030101010101" pitchFamily="2" charset="-122"/>
              </a:rPr>
              <a:t>整清逻辑是总结的一大任务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、了解了标准文档流后，引导学员如果实现左边图形的布局呢？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回顾块元素和行内元素的特性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技术顾问分别演示不同属性的显示效果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B94A9-9180-4A8E-87AA-CBEE5593F035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 descr="课工场 33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18" y="4868333"/>
            <a:ext cx="3627967" cy="7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6000751" y="4773084"/>
            <a:ext cx="2207683" cy="287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noProof="1"/>
          </a:p>
        </p:txBody>
      </p:sp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0" y="1458807"/>
            <a:ext cx="10363200" cy="1473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rgbClr val="009E64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2914227"/>
            <a:ext cx="8534400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lvl="0" indent="0" algn="ctr">
              <a:buNone/>
              <a:defRPr sz="2665" b="1" kern="1200">
                <a:solidFill>
                  <a:srgbClr val="009E64"/>
                </a:solidFill>
              </a:defRPr>
            </a:lvl1pPr>
            <a:lvl2pPr marL="0" lvl="1" indent="609600" algn="l">
              <a:buNone/>
              <a:defRPr sz="3200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200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200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200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014"/>
            <a:ext cx="10972800" cy="942340"/>
          </a:xfrm>
        </p:spPr>
        <p:txBody>
          <a:bodyPr/>
          <a:lstStyle>
            <a:lvl1pPr>
              <a:defRPr sz="373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09600" indent="-609600">
              <a:buClr>
                <a:srgbClr val="009E64"/>
              </a:buClr>
              <a:buFont typeface="Wingdings" panose="05000000000000000000" charset="0"/>
              <a:buChar char="n"/>
              <a:defRPr sz="3200" b="1"/>
            </a:lvl1pPr>
            <a:lvl2pPr marL="1066800" indent="-457200">
              <a:buClr>
                <a:srgbClr val="009E64"/>
              </a:buClr>
              <a:buSzPct val="90000"/>
              <a:buFont typeface="Wingdings" panose="05000000000000000000" charset="0"/>
              <a:buChar char="n"/>
              <a:defRPr sz="2935"/>
            </a:lvl2pPr>
            <a:lvl3pPr marL="1600200" indent="-381000">
              <a:buClr>
                <a:srgbClr val="009E64"/>
              </a:buClr>
              <a:buSzPct val="85000"/>
              <a:buFont typeface="Wingdings" panose="05000000000000000000" charset="0"/>
              <a:buChar char="u"/>
              <a:defRPr sz="2665"/>
            </a:lvl3pPr>
            <a:lvl4pPr marL="2209800" indent="-381000"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6D227809-0862-4D29-8485-DF600EBCCA6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 userDrawn="1"/>
        </p:nvSpPr>
        <p:spPr bwMode="auto">
          <a:xfrm>
            <a:off x="3312584" y="1123951"/>
            <a:ext cx="584326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>
                <a:latin typeface="微软雅黑" panose="020B0503020204020204" pitchFamily="2" charset="-122"/>
                <a:ea typeface="微软雅黑" panose="020B0503020204020204" pitchFamily="2" charset="-122"/>
              </a:rPr>
              <a:t>扫我有更多精彩课程呦</a:t>
            </a:r>
          </a:p>
        </p:txBody>
      </p:sp>
      <p:pic>
        <p:nvPicPr>
          <p:cNvPr id="3" name="图片 1" descr="课工场最终蓝绿色v1-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165101"/>
            <a:ext cx="1608667" cy="69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8454C5C0-194E-48CB-ADD7-F29504E553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C8FEE07A-67DC-4145-9590-2B346210C7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308100"/>
            <a:ext cx="10972800" cy="481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2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 eaLnBrk="1" hangingPunct="1">
              <a:buFont typeface="Arial" panose="020B0604020202020204" pitchFamily="34" charset="0"/>
              <a:buNone/>
              <a:defRPr sz="1600" noProof="1" dirty="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fld id="{CF95A64F-6639-4A5B-87F3-0529C13E1CDB}" type="slidenum">
              <a:rPr lang="zh-CN" altLang="en-US"/>
              <a:t>‹#›</a:t>
            </a:fld>
            <a:endParaRPr lang="zh-CN" altLang="en-US">
              <a:cs typeface="+mn-cs"/>
            </a:endParaRPr>
          </a:p>
        </p:txBody>
      </p:sp>
      <p:sp>
        <p:nvSpPr>
          <p:cNvPr id="1030" name="等腰三角形 6"/>
          <p:cNvSpPr>
            <a:spLocks noChangeArrowheads="1"/>
          </p:cNvSpPr>
          <p:nvPr userDrawn="1"/>
        </p:nvSpPr>
        <p:spPr bwMode="auto">
          <a:xfrm rot="5400000">
            <a:off x="-45508" y="451909"/>
            <a:ext cx="662517" cy="571500"/>
          </a:xfrm>
          <a:prstGeom prst="triangle">
            <a:avLst>
              <a:gd name="adj" fmla="val 50000"/>
            </a:avLst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1031" name="图片 1" descr="课工场最终蓝绿色v1-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18" y="165100"/>
            <a:ext cx="1373716" cy="5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90000"/>
        <a:buFont typeface="Wingdings" panose="05000000000000000000" pitchFamily="2" charset="2"/>
        <a:buChar char="n"/>
        <a:defRPr sz="29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85000"/>
        <a:buFont typeface="Wingdings" panose="05000000000000000000" pitchFamily="2" charset="2"/>
        <a:buChar char="u"/>
        <a:defRPr sz="266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5pPr>
      <a:lvl6pPr marL="3352800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2400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2000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1600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7600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7200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800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108325" y="70485"/>
            <a:ext cx="7379970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</a:t>
            </a:r>
            <a:r>
              <a:rPr lang="en-US" altLang="zh-CN" dirty="0"/>
              <a:t>QQ</a:t>
            </a:r>
            <a:r>
              <a:rPr lang="zh-CN" altLang="zh-CN" dirty="0"/>
              <a:t>会员页面导航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导航背景颜色为黑色半透明效果</a:t>
            </a:r>
          </a:p>
          <a:p>
            <a:pPr lvl="1"/>
            <a:r>
              <a:rPr lang="zh-CN" altLang="en-US" dirty="0"/>
              <a:t>鼠标移入“功能特权”等导航信息时文字颜色变为蓝色，无下划线</a:t>
            </a:r>
          </a:p>
          <a:p>
            <a:pPr lvl="1"/>
            <a:r>
              <a:rPr lang="zh-CN" altLang="en-US" dirty="0"/>
              <a:t>“登录”部分信息使用超链接实现，添加圆角边框，鼠标移入字体颜色加深，添加背景颜色为黄色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547403" y="5900236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4" y="4149079"/>
            <a:ext cx="9071216" cy="6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353810" y="285750"/>
            <a:ext cx="413512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5415280" y="285750"/>
            <a:ext cx="5073015" cy="523240"/>
          </a:xfrm>
        </p:spPr>
        <p:txBody>
          <a:bodyPr/>
          <a:lstStyle/>
          <a:p>
            <a:r>
              <a:rPr lang="zh-CN" altLang="en-US" dirty="0"/>
              <a:t>块元素排在一行的方法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可以使用什么属性使块元素排在一行？</a:t>
            </a:r>
            <a:endParaRPr lang="en-US" altLang="zh-CN" dirty="0"/>
          </a:p>
          <a:p>
            <a:pPr lvl="1"/>
            <a:r>
              <a:rPr lang="en-US" altLang="zh-CN" dirty="0"/>
              <a:t>i</a:t>
            </a:r>
            <a:r>
              <a:rPr lang="en-US" altLang="zh-CN"/>
              <a:t>nline-block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float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7－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18" y="2730974"/>
            <a:ext cx="7143800" cy="3169637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 flipH="1">
            <a:off x="9524992" y="3429000"/>
            <a:ext cx="1143008" cy="642942"/>
          </a:xfrm>
          <a:prstGeom prst="borderCallout1">
            <a:avLst>
              <a:gd name="adj1" fmla="val 46158"/>
              <a:gd name="adj2" fmla="val 103560"/>
              <a:gd name="adj3" fmla="val 57686"/>
              <a:gd name="adj4" fmla="val 14122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商品列表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9193530" y="285750"/>
            <a:ext cx="1295400" cy="523240"/>
          </a:xfrm>
        </p:spPr>
        <p:txBody>
          <a:bodyPr/>
          <a:lstStyle/>
          <a:p>
            <a:r>
              <a:rPr lang="zh-CN" altLang="en-US"/>
              <a:t>浮动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float</a:t>
            </a:r>
            <a:r>
              <a:rPr lang="zh-CN" altLang="en-US"/>
              <a:t>属性</a:t>
            </a:r>
            <a:endParaRPr lang="en-US" altLang="zh-CN"/>
          </a:p>
          <a:p>
            <a:endParaRPr lang="zh-CN" altLang="en-US" dirty="0"/>
          </a:p>
        </p:txBody>
      </p:sp>
      <p:graphicFrame>
        <p:nvGraphicFramePr>
          <p:cNvPr id="24" name="Group 29"/>
          <p:cNvGraphicFramePr>
            <a:graphicFrameLocks noGrp="1"/>
          </p:cNvGraphicFramePr>
          <p:nvPr/>
        </p:nvGraphicFramePr>
        <p:xfrm>
          <a:off x="2666976" y="2000240"/>
          <a:ext cx="7000875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元素向左浮动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元素向右浮动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默认值。元素不浮动，并会显示在其文本中出现的位置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2166910" y="2130581"/>
            <a:ext cx="8280400" cy="368807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&lt;/html&gt;</a:t>
            </a:r>
          </a:p>
        </p:txBody>
      </p:sp>
      <p:grpSp>
        <p:nvGrpSpPr>
          <p:cNvPr id="30" name="组合 70"/>
          <p:cNvGrpSpPr/>
          <p:nvPr/>
        </p:nvGrpSpPr>
        <p:grpSpPr>
          <a:xfrm>
            <a:off x="1524000" y="1643050"/>
            <a:ext cx="992719" cy="414475"/>
            <a:chOff x="1000100" y="2528843"/>
            <a:chExt cx="992719" cy="414475"/>
          </a:xfrm>
        </p:grpSpPr>
        <p:pic>
          <p:nvPicPr>
            <p:cNvPr id="3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grpSp>
        <p:nvGrpSpPr>
          <p:cNvPr id="17" name="组合 14"/>
          <p:cNvGrpSpPr/>
          <p:nvPr/>
        </p:nvGrpSpPr>
        <p:grpSpPr bwMode="auto">
          <a:xfrm>
            <a:off x="3846196" y="6237312"/>
            <a:ext cx="4572000" cy="428625"/>
            <a:chOff x="3143240" y="5143512"/>
            <a:chExt cx="457203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4018752" y="5187962"/>
              <a:ext cx="3482999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：浮动示例原始代码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620000" y="285750"/>
            <a:ext cx="2868295" cy="523240"/>
          </a:xfrm>
        </p:spPr>
        <p:txBody>
          <a:bodyPr/>
          <a:lstStyle/>
          <a:p>
            <a:r>
              <a:rPr lang="zh-CN" altLang="en-US"/>
              <a:t>设置左浮动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依次设置三个图片所在</a:t>
            </a:r>
            <a:r>
              <a:rPr lang="en-US" altLang="zh-CN" dirty="0"/>
              <a:t>&lt;div&gt;</a:t>
            </a:r>
            <a:r>
              <a:rPr lang="zh-CN" altLang="en-US" dirty="0"/>
              <a:t>左浮动</a:t>
            </a:r>
            <a:endParaRPr lang="en-US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595406" y="1857364"/>
            <a:ext cx="992719" cy="414475"/>
            <a:chOff x="1000100" y="2528843"/>
            <a:chExt cx="992719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2881290" y="1857364"/>
            <a:ext cx="4549779" cy="44075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13  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90" y="2194052"/>
            <a:ext cx="3845925" cy="21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 flipH="1">
            <a:off x="1809720" y="1785926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177685"/>
              <a:gd name="adj4" fmla="val 680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0" name="Picture 2" descr="C:\Users\yaling.he\Desktop\Chapter07截图\Chapter07截图\Chapter07截图\图7.14  设置layer02左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50" y="2194052"/>
            <a:ext cx="4433037" cy="20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8256240" y="1587701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213240"/>
              <a:gd name="adj4" fmla="val 168346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1" name="Picture 3" descr="C:\Users\yaling.he\Desktop\Chapter07截图\Chapter07截图\Chapter07截图\图7.15  设置layer03左浮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352287"/>
            <a:ext cx="3404638" cy="200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 flipH="1">
            <a:off x="4943872" y="4797152"/>
            <a:ext cx="928694" cy="642942"/>
          </a:xfrm>
          <a:prstGeom prst="borderCallout1">
            <a:avLst>
              <a:gd name="adj1" fmla="val 52825"/>
              <a:gd name="adj2" fmla="val -113"/>
              <a:gd name="adj3" fmla="val 42130"/>
              <a:gd name="adj4" fmla="val -33780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grpSp>
        <p:nvGrpSpPr>
          <p:cNvPr id="32" name="组合 14"/>
          <p:cNvGrpSpPr/>
          <p:nvPr/>
        </p:nvGrpSpPr>
        <p:grpSpPr bwMode="auto">
          <a:xfrm>
            <a:off x="1926431" y="6309320"/>
            <a:ext cx="4572000" cy="428625"/>
            <a:chOff x="3143240" y="5143512"/>
            <a:chExt cx="4572032" cy="428628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4139402" y="5187962"/>
              <a:ext cx="32416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：三个图片左浮动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7752715" y="285750"/>
            <a:ext cx="2736215" cy="523240"/>
          </a:xfrm>
        </p:spPr>
        <p:txBody>
          <a:bodyPr/>
          <a:lstStyle/>
          <a:p>
            <a:r>
              <a:rPr lang="zh-CN" altLang="en-US"/>
              <a:t>设置右浮动</a:t>
            </a:r>
            <a:endParaRPr lang="zh-CN" altLang="en-US"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</a:t>
            </a:r>
            <a:r>
              <a:rPr lang="en-US" altLang="zh-CN" dirty="0"/>
              <a:t>layer01</a:t>
            </a:r>
            <a:r>
              <a:rPr lang="zh-CN" altLang="en-US" dirty="0"/>
              <a:t>和</a:t>
            </a:r>
            <a:r>
              <a:rPr lang="en-US" altLang="zh-CN" dirty="0"/>
              <a:t>layer02</a:t>
            </a:r>
            <a:r>
              <a:rPr lang="zh-CN" altLang="en-US" dirty="0"/>
              <a:t>右浮动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821822" y="2007316"/>
            <a:ext cx="4786346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8" name="组合 70"/>
          <p:cNvGrpSpPr/>
          <p:nvPr/>
        </p:nvGrpSpPr>
        <p:grpSpPr>
          <a:xfrm>
            <a:off x="1666844" y="1800079"/>
            <a:ext cx="992719" cy="414475"/>
            <a:chOff x="1000100" y="2528843"/>
            <a:chExt cx="992719" cy="414475"/>
          </a:xfrm>
        </p:grpSpPr>
        <p:pic>
          <p:nvPicPr>
            <p:cNvPr id="9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pic>
        <p:nvPicPr>
          <p:cNvPr id="3075" name="Picture 3" descr="C:\Users\yaling.he\Desktop\Chapter07截图\Chapter07截图\Chapter07截图\图7.16  设置layer01右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49" y="2183438"/>
            <a:ext cx="4022385" cy="2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12"/>
          <p:cNvSpPr/>
          <p:nvPr/>
        </p:nvSpPr>
        <p:spPr bwMode="auto">
          <a:xfrm flipH="1">
            <a:off x="4238612" y="4714884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pic>
        <p:nvPicPr>
          <p:cNvPr id="3074" name="Picture 2" descr="C:\Users\yaling.he\Desktop\Chapter07截图\Chapter07截图\Chapter07截图\图7.17  设置layer02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82" y="2102843"/>
            <a:ext cx="4437991" cy="26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7752833" y="4390331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grpSp>
        <p:nvGrpSpPr>
          <p:cNvPr id="20" name="组合 14"/>
          <p:cNvGrpSpPr/>
          <p:nvPr/>
        </p:nvGrpSpPr>
        <p:grpSpPr bwMode="auto">
          <a:xfrm>
            <a:off x="3881438" y="5877272"/>
            <a:ext cx="4572000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4139402" y="5187962"/>
              <a:ext cx="32416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：设置图片右浮动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15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  <p:bldP spid="1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648075" y="285750"/>
            <a:ext cx="6840220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制作热门活动页面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热门活动页宽度为</a:t>
            </a:r>
            <a:r>
              <a:rPr lang="en-US" altLang="zh-CN" dirty="0"/>
              <a:t>700px</a:t>
            </a:r>
            <a:r>
              <a:rPr lang="zh-CN" altLang="en-US" dirty="0"/>
              <a:t>，在浏览器中居中显示</a:t>
            </a:r>
          </a:p>
          <a:p>
            <a:pPr lvl="1"/>
            <a:r>
              <a:rPr lang="zh-CN" altLang="en-US" dirty="0"/>
              <a:t>文字“更多”使用右浮动让它排列到右边</a:t>
            </a:r>
          </a:p>
          <a:p>
            <a:pPr lvl="1"/>
            <a:r>
              <a:rPr lang="zh-CN" altLang="en-US" dirty="0"/>
              <a:t>使用无序列表布局图片和文字说明</a:t>
            </a:r>
          </a:p>
          <a:p>
            <a:pPr lvl="1"/>
            <a:r>
              <a:rPr lang="zh-CN" altLang="en-US" dirty="0"/>
              <a:t>使用浮动让列表项排列在一行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90057" y="638475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4098" name="Picture 2" descr="C:\Users\yaling.he\Desktop\Chapter07截图\Chapter07截图\Chapter07截图\图7.20  热门活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896544" cy="29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308860" y="70485"/>
            <a:ext cx="8179435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制作电视剧详情列表页面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5011882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标题前面图标使用背景图片，标题字体为</a:t>
            </a:r>
            <a:r>
              <a:rPr lang="en-US" altLang="zh-CN" dirty="0"/>
              <a:t>12px</a:t>
            </a:r>
            <a:r>
              <a:rPr lang="zh-CN" altLang="en-US" dirty="0"/>
              <a:t>，高度为</a:t>
            </a:r>
            <a:r>
              <a:rPr lang="en-US" altLang="zh-CN" dirty="0"/>
              <a:t>27px</a:t>
            </a:r>
            <a:r>
              <a:rPr lang="zh-CN" altLang="en-US" dirty="0"/>
              <a:t>，距离左边</a:t>
            </a:r>
            <a:r>
              <a:rPr lang="en-US" altLang="zh-CN" dirty="0"/>
              <a:t>38px</a:t>
            </a:r>
            <a:endParaRPr lang="zh-CN" altLang="en-US" dirty="0"/>
          </a:p>
          <a:p>
            <a:pPr lvl="1"/>
            <a:r>
              <a:rPr lang="zh-CN" altLang="en-US" dirty="0"/>
              <a:t>中间部分使用浮动让图片和右边的文字描述排在一行</a:t>
            </a:r>
            <a:endParaRPr lang="en-US" altLang="zh-CN" dirty="0"/>
          </a:p>
          <a:p>
            <a:pPr lvl="1"/>
            <a:r>
              <a:rPr lang="zh-CN" altLang="en-US" dirty="0"/>
              <a:t>下面的列表项中的文字使用左浮动，作者描述使用右浮动</a:t>
            </a:r>
          </a:p>
          <a:p>
            <a:pPr lvl="1"/>
            <a:r>
              <a:rPr lang="zh-CN" altLang="en-US" dirty="0"/>
              <a:t>所有的超链接都没有下划线，鼠标移入有下划线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50795" y="590937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5122" name="Picture 2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9" y="2060848"/>
            <a:ext cx="3046934" cy="33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96890" y="285750"/>
            <a:ext cx="489204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8320405" y="285750"/>
            <a:ext cx="2167890" cy="523240"/>
          </a:xfrm>
        </p:spPr>
        <p:txBody>
          <a:bodyPr/>
          <a:lstStyle/>
          <a:p>
            <a:r>
              <a:rPr lang="zh-CN" altLang="en-US" dirty="0"/>
              <a:t>边框塌陷</a:t>
            </a:r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2308254" y="1214422"/>
            <a:ext cx="8036218" cy="5143536"/>
          </a:xfrm>
        </p:spPr>
        <p:txBody>
          <a:bodyPr/>
          <a:lstStyle/>
          <a:p>
            <a:r>
              <a:rPr lang="en-US" altLang="zh-CN" dirty="0"/>
              <a:t>layer04</a:t>
            </a:r>
            <a:r>
              <a:rPr lang="zh-CN" altLang="en-US" dirty="0"/>
              <a:t>设置宽度和右浮动后，为什么边框塌陷了？怎么解决？</a:t>
            </a:r>
            <a:endParaRPr lang="en-US" altLang="zh-CN" dirty="0"/>
          </a:p>
          <a:p>
            <a:pPr lvl="1"/>
            <a:r>
              <a:rPr lang="zh-CN" altLang="en-US" dirty="0"/>
              <a:t>浮动元素脱离标准文档流</a:t>
            </a:r>
            <a:endParaRPr lang="en-US" altLang="zh-CN" dirty="0"/>
          </a:p>
          <a:p>
            <a:pPr lvl="1"/>
            <a:r>
              <a:rPr lang="zh-CN" altLang="en-US" dirty="0"/>
              <a:t>清除浮动</a:t>
            </a:r>
          </a:p>
        </p:txBody>
      </p:sp>
      <p:pic>
        <p:nvPicPr>
          <p:cNvPr id="6146" name="Picture 2" descr="C:\Users\yaling.he\Desktop\Chapter07截图\Chapter07截图\Chapter07截图\图7.19  设置layer04右浮动和宽度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348880"/>
            <a:ext cx="5656455" cy="3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72"/>
          <p:cNvGrpSpPr/>
          <p:nvPr/>
        </p:nvGrpSpPr>
        <p:grpSpPr bwMode="auto">
          <a:xfrm>
            <a:off x="1703512" y="702469"/>
            <a:ext cx="979170" cy="422275"/>
            <a:chOff x="1000100" y="1173499"/>
            <a:chExt cx="979913" cy="422603"/>
          </a:xfrm>
        </p:grpSpPr>
        <p:pic>
          <p:nvPicPr>
            <p:cNvPr id="1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33410" y="285750"/>
            <a:ext cx="2254885" cy="523240"/>
          </a:xfrm>
        </p:spPr>
        <p:txBody>
          <a:bodyPr/>
          <a:lstStyle/>
          <a:p>
            <a:r>
              <a:rPr lang="zh-CN" altLang="en-US"/>
              <a:t>预习检查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简述块元素和行内元素的概念及特性</a:t>
            </a:r>
          </a:p>
          <a:p>
            <a:r>
              <a:rPr lang="zh-CN" altLang="en-US" dirty="0"/>
              <a:t>了解浮动在网页中的应用，</a:t>
            </a:r>
            <a:r>
              <a:rPr lang="en-US" altLang="zh-CN" dirty="0"/>
              <a:t>left</a:t>
            </a:r>
            <a:r>
              <a:rPr lang="zh-CN" altLang="en-US" dirty="0"/>
              <a:t>和</a:t>
            </a:r>
            <a:r>
              <a:rPr lang="en-US" altLang="zh-CN" dirty="0"/>
              <a:t>right</a:t>
            </a:r>
            <a:r>
              <a:rPr lang="zh-CN" altLang="en-US" dirty="0"/>
              <a:t>的区别？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属性清除浮动时，属性值</a:t>
            </a:r>
            <a:r>
              <a:rPr lang="en-US" altLang="zh-CN" dirty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和</a:t>
            </a:r>
            <a:r>
              <a:rPr lang="en-US" altLang="zh-CN" dirty="0"/>
              <a:t>both</a:t>
            </a:r>
            <a:r>
              <a:rPr lang="zh-CN" altLang="en-US" dirty="0"/>
              <a:t>有什么区别？</a:t>
            </a:r>
          </a:p>
          <a:p>
            <a:r>
              <a:rPr lang="zh-CN" altLang="en-US" dirty="0"/>
              <a:t>解决父级边框塌陷的</a:t>
            </a:r>
            <a:r>
              <a:rPr lang="en-US" altLang="zh-CN" dirty="0"/>
              <a:t>4</a:t>
            </a:r>
            <a:r>
              <a:rPr lang="zh-CN" altLang="en-US" dirty="0"/>
              <a:t>种方法分别是什么，各自的使用场景是什么？</a:t>
            </a:r>
          </a:p>
        </p:txBody>
      </p:sp>
      <p:grpSp>
        <p:nvGrpSpPr>
          <p:cNvPr id="14" name="组合 1"/>
          <p:cNvGrpSpPr/>
          <p:nvPr/>
        </p:nvGrpSpPr>
        <p:grpSpPr bwMode="auto">
          <a:xfrm>
            <a:off x="1524000" y="600075"/>
            <a:ext cx="1607185" cy="736600"/>
            <a:chOff x="0" y="600123"/>
            <a:chExt cx="1607604" cy="736273"/>
          </a:xfrm>
        </p:grpSpPr>
        <p:sp>
          <p:nvSpPr>
            <p:cNvPr id="15" name="TextBox 14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集中测试</a:t>
              </a:r>
            </a:p>
          </p:txBody>
        </p:sp>
        <p:pic>
          <p:nvPicPr>
            <p:cNvPr id="16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>
          <a:xfrm>
            <a:off x="8211820" y="285750"/>
            <a:ext cx="2277110" cy="523240"/>
          </a:xfrm>
        </p:spPr>
        <p:txBody>
          <a:bodyPr/>
          <a:lstStyle/>
          <a:p>
            <a:r>
              <a:rPr lang="zh-CN" altLang="en-US"/>
              <a:t>清除浮动</a:t>
            </a:r>
            <a:endParaRPr lang="zh-CN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clear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2666976" y="1785926"/>
          <a:ext cx="6500495" cy="25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5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在右侧不允许浮动元素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both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在左、右两侧不允许浮动元素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默认值。允许浮动元素出现在两侧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2666976" y="4714884"/>
            <a:ext cx="3357586" cy="11703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17" name="组合 70"/>
          <p:cNvGrpSpPr/>
          <p:nvPr/>
        </p:nvGrpSpPr>
        <p:grpSpPr>
          <a:xfrm>
            <a:off x="1595406" y="4643446"/>
            <a:ext cx="992719" cy="414475"/>
            <a:chOff x="1000100" y="2528843"/>
            <a:chExt cx="992719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6810380" y="4856700"/>
            <a:ext cx="1714512" cy="373964"/>
          </a:xfrm>
          <a:prstGeom prst="roundRect">
            <a:avLst>
              <a:gd name="adj" fmla="val 2593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清除两侧浮动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rot="10800000" flipV="1">
            <a:off x="5905488" y="5043577"/>
            <a:ext cx="2428892" cy="24217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7196455" y="285750"/>
            <a:ext cx="3291840" cy="523240"/>
          </a:xfrm>
        </p:spPr>
        <p:txBody>
          <a:bodyPr/>
          <a:lstStyle/>
          <a:p>
            <a:r>
              <a:rPr lang="zh-CN" altLang="en-US"/>
              <a:t>清除左右浮动</a:t>
            </a:r>
            <a:endParaRPr lang="zh-CN" altLang="en-US" dirty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依次清除文本的左右浮动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666976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424593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clear:right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16" name="Picture 2" descr="C:\Users\yaling.he\Desktop\Chapter07截图\Chapter07截图\Chapter07截图\图7.22  清除文本左侧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97" y="1960954"/>
            <a:ext cx="4055996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2221243" y="5127671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清除左浮动</a:t>
            </a:r>
          </a:p>
        </p:txBody>
      </p:sp>
      <p:pic>
        <p:nvPicPr>
          <p:cNvPr id="8194" name="Picture 2" descr="C:\Users\yaling.he\Desktop\Chapter07截图\Chapter07截图\Chapter07截图\图7.23  清除文本右侧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53" y="1853462"/>
            <a:ext cx="4219340" cy="3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8366703" y="5304896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清除右浮动</a:t>
            </a:r>
          </a:p>
        </p:txBody>
      </p:sp>
      <p:grpSp>
        <p:nvGrpSpPr>
          <p:cNvPr id="21" name="组合 14"/>
          <p:cNvGrpSpPr/>
          <p:nvPr/>
        </p:nvGrpSpPr>
        <p:grpSpPr bwMode="auto">
          <a:xfrm>
            <a:off x="3721441" y="6206573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260053" y="5187962"/>
              <a:ext cx="3000396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：清除左右浮动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>
          <a:xfrm>
            <a:off x="7392035" y="285750"/>
            <a:ext cx="3096895" cy="523240"/>
          </a:xfrm>
        </p:spPr>
        <p:txBody>
          <a:bodyPr/>
          <a:lstStyle/>
          <a:p>
            <a:r>
              <a:rPr lang="zh-CN" altLang="en-US"/>
              <a:t>清除两测浮动</a:t>
            </a:r>
            <a:endParaRPr lang="zh-CN" altLang="en-US" dirty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清除两侧浮动</a:t>
            </a:r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666844" y="1785926"/>
            <a:ext cx="992719" cy="414475"/>
            <a:chOff x="1000100" y="2528843"/>
            <a:chExt cx="992719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881290" y="1857364"/>
            <a:ext cx="3500462" cy="163341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9219" name="Picture 3" descr="C:\Users\yaling.he\Desktop\Chapter07截图\Chapter07截图\Chapter07截图\图7.24  重新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87" y="2964758"/>
            <a:ext cx="4266058" cy="33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2855640" y="1832563"/>
            <a:ext cx="3500462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24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9218" name="Picture 2" descr="C:\Users\yaling.he\Desktop\Chapter07截图\Chapter07截图\Chapter07截图\图7.25  清除文本两侧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3" y="3122672"/>
            <a:ext cx="4281240" cy="33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14"/>
          <p:cNvGrpSpPr/>
          <p:nvPr/>
        </p:nvGrpSpPr>
        <p:grpSpPr bwMode="auto">
          <a:xfrm>
            <a:off x="1966143" y="6230864"/>
            <a:ext cx="4572000" cy="428625"/>
            <a:chOff x="3143240" y="5143512"/>
            <a:chExt cx="4572032" cy="42862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 bwMode="auto">
            <a:xfrm>
              <a:off x="4260053" y="5187962"/>
              <a:ext cx="3000396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：清除左右浮动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1" grpId="0" bldLvl="0" animBg="1"/>
      <p:bldP spid="22" grpId="0" bldLvl="0" animBg="1"/>
      <p:bldP spid="2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893185" y="70485"/>
            <a:ext cx="6595745" cy="954405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  <a:r>
              <a:rPr lang="zh-CN" altLang="zh-CN" dirty="0"/>
              <a:t>属性</a:t>
            </a:r>
            <a:r>
              <a:rPr lang="zh-CN" altLang="en-US" dirty="0"/>
              <a:t>可以</a:t>
            </a:r>
            <a:r>
              <a:rPr lang="zh-CN" altLang="zh-CN" dirty="0"/>
              <a:t>清除浮动对其他元素造成的影响</a:t>
            </a:r>
            <a:r>
              <a:rPr lang="zh-CN" altLang="en-US" dirty="0"/>
              <a:t>，可是依然解决不了父级边框塌陷问题，怎么办？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zh-CN" altLang="en-US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20056" y="2564904"/>
            <a:ext cx="8280400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&lt;div class="clear"&gt;&lt;/div&gt;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.clear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{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  margin: 0; padding: 0;}</a:t>
            </a:r>
          </a:p>
        </p:txBody>
      </p:sp>
      <p:pic>
        <p:nvPicPr>
          <p:cNvPr id="10242" name="Picture 2" descr="C:\Users\yaling.he\Desktop\Chapter07截图\Chapter07截图\Chapter07截图\图7.26  父级边框塌陷解决法一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057" y="4237360"/>
            <a:ext cx="5495715" cy="28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4"/>
          <p:cNvGrpSpPr/>
          <p:nvPr/>
        </p:nvGrpSpPr>
        <p:grpSpPr bwMode="auto">
          <a:xfrm>
            <a:off x="3597306" y="6211338"/>
            <a:ext cx="4938589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38510" y="5187962"/>
              <a:ext cx="3843483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：空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div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防止父级边框塌陷</a:t>
              </a:r>
            </a:p>
          </p:txBody>
        </p:sp>
      </p:grpSp>
      <p:grpSp>
        <p:nvGrpSpPr>
          <p:cNvPr id="12" name="组合 72"/>
          <p:cNvGrpSpPr/>
          <p:nvPr/>
        </p:nvGrpSpPr>
        <p:grpSpPr bwMode="auto">
          <a:xfrm>
            <a:off x="1824037" y="764704"/>
            <a:ext cx="979170" cy="422275"/>
            <a:chOff x="1000100" y="1173499"/>
            <a:chExt cx="979913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894455" y="285750"/>
            <a:ext cx="6594475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设置父元素的高度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height: 400px;</a:t>
            </a:r>
            <a:r>
              <a:rPr lang="en-US" altLang="zh-CN" b="1" dirty="0">
                <a:latin typeface="+mn-lt"/>
              </a:rPr>
              <a:t> 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164348"/>
            <a:ext cx="5397927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76455" y="5187962"/>
              <a:ext cx="3767594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：父级设置高度防止边框塌陷</a:t>
              </a:r>
            </a:p>
          </p:txBody>
        </p:sp>
      </p:grpSp>
      <p:pic>
        <p:nvPicPr>
          <p:cNvPr id="11266" name="Picture 2" descr="C:\Users\yaling.he\Desktop\Chapter07截图\Chapter07截图\Chapter07截图\图7.27  父级边框塌陷解决法二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87" y="4131498"/>
            <a:ext cx="4848640" cy="32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996690" y="285750"/>
            <a:ext cx="6492240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overflow: hidden;</a:t>
            </a:r>
            <a:r>
              <a:rPr lang="en-US" altLang="zh-CN" b="1" dirty="0">
                <a:latin typeface="+mn-lt"/>
              </a:rPr>
              <a:t>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164348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08054" y="5187962"/>
              <a:ext cx="39043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8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属性防止父级边框塌陷</a:t>
              </a:r>
            </a:p>
          </p:txBody>
        </p:sp>
      </p:grpSp>
      <p:pic>
        <p:nvPicPr>
          <p:cNvPr id="12290" name="Picture 2" descr="C:\Users\yaling.he\Desktop\Chapter07截图\Chapter07截图\Chapter07截图\图7.28  父级边框塌陷解决法三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83" y="4925706"/>
            <a:ext cx="4871391" cy="23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25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2795" y="285750"/>
            <a:ext cx="2096135" cy="523240"/>
          </a:xfrm>
        </p:spPr>
        <p:txBody>
          <a:bodyPr/>
          <a:lstStyle/>
          <a:p>
            <a:r>
              <a:rPr lang="zh-CN" altLang="en-US"/>
              <a:t>溢出处理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overflow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381224" y="1928802"/>
          <a:ext cx="7572375" cy="3071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visible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默认值。内容不会被修剪，会呈现在盒子之外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内容会被修剪，并且其余内容是不可见的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scroll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内容会被修剪，但是浏览器会显示滚动条以便查看其余内容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如果内容被修剪，则浏览器会显示滚动条以便查看其余的内容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组合 14"/>
          <p:cNvGrpSpPr/>
          <p:nvPr/>
        </p:nvGrpSpPr>
        <p:grpSpPr bwMode="auto">
          <a:xfrm>
            <a:off x="3820406" y="5877272"/>
            <a:ext cx="4572000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4136228" y="5187962"/>
              <a:ext cx="324804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9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067175" y="285750"/>
            <a:ext cx="6421755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4-4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40481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class="clear"</a:t>
            </a:r>
            <a:r>
              <a:rPr lang="en-US" altLang="zh-CN" b="1" dirty="0"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clear:after</a:t>
            </a:r>
            <a:r>
              <a:rPr lang="en-US" altLang="zh-CN" b="1" dirty="0">
                <a:latin typeface="+mn-lt"/>
              </a:rPr>
              <a:t>{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content: 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‘ '; 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在</a:t>
            </a:r>
            <a:r>
              <a:rPr lang="en-US" altLang="zh-CN" b="1" dirty="0">
                <a:latin typeface="+mn-lt"/>
              </a:rPr>
              <a:t>clear</a:t>
            </a:r>
            <a:r>
              <a:rPr lang="zh-CN" altLang="en-US" b="1" dirty="0">
                <a:latin typeface="+mn-lt"/>
              </a:rPr>
              <a:t>类后面添加内容为空*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display: block;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把添加的内容转化为块元素*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both;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清除这个元素两边的浮动*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240735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55692" y="5187962"/>
              <a:ext cx="3809122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：父级加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after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伪类防止边框塌陷</a:t>
              </a:r>
            </a:p>
          </p:txBody>
        </p:sp>
      </p:grpSp>
      <p:pic>
        <p:nvPicPr>
          <p:cNvPr id="13314" name="Picture 2" descr="C:\Users\yaling.he\Desktop\Chapter07截图\Chapter07截图\Chapter07截图\图7.33  父级边框塌陷解决法四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16" y="3376743"/>
            <a:ext cx="5136695" cy="2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64352" y="285728"/>
            <a:ext cx="1224260" cy="523220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清除浮动，防止父级边框塌陷的四种方法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2"/>
            <a:r>
              <a:rPr lang="zh-CN" altLang="zh-CN" dirty="0"/>
              <a:t>简单，空</a:t>
            </a:r>
            <a:r>
              <a:rPr lang="en-US" altLang="zh-CN" dirty="0"/>
              <a:t>div</a:t>
            </a:r>
            <a:r>
              <a:rPr lang="zh-CN" altLang="zh-CN" dirty="0"/>
              <a:t>会造成</a:t>
            </a:r>
            <a:r>
              <a:rPr lang="en-US" altLang="zh-CN" dirty="0"/>
              <a:t>HTML</a:t>
            </a:r>
            <a:r>
              <a:rPr lang="zh-CN" altLang="zh-CN" dirty="0"/>
              <a:t>代码冗余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2"/>
            <a:r>
              <a:rPr lang="zh-CN" altLang="zh-CN" dirty="0"/>
              <a:t>简单，元素固定高会降低扩展</a:t>
            </a:r>
            <a:r>
              <a:rPr lang="zh-CN" altLang="en-US" dirty="0"/>
              <a:t>性</a:t>
            </a:r>
            <a:endParaRPr lang="zh-CN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2"/>
            <a:r>
              <a:rPr lang="zh-CN" altLang="zh-CN" dirty="0"/>
              <a:t>简单，下拉列表框的场景不能用</a:t>
            </a:r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  <a:p>
            <a:pPr lvl="2"/>
            <a:r>
              <a:rPr lang="zh-CN" altLang="zh-CN" dirty="0"/>
              <a:t>写法比上面稍微复杂一点，但是没有副作用，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790" y="285750"/>
            <a:ext cx="7596505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892202" cy="5143536"/>
          </a:xfrm>
        </p:spPr>
        <p:txBody>
          <a:bodyPr/>
          <a:lstStyle/>
          <a:p>
            <a:r>
              <a:rPr lang="zh-CN" altLang="en-US" dirty="0"/>
              <a:t>训练要点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等结构元素布局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布局页面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background</a:t>
            </a:r>
            <a:r>
              <a:rPr lang="zh-CN" altLang="en-US" dirty="0"/>
              <a:t>设置背景图像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padding</a:t>
            </a:r>
            <a:r>
              <a:rPr lang="zh-CN" altLang="en-US" dirty="0"/>
              <a:t>和</a:t>
            </a:r>
            <a:r>
              <a:rPr lang="en-US" altLang="zh-CN" dirty="0"/>
              <a:t>margin</a:t>
            </a:r>
            <a:r>
              <a:rPr lang="zh-CN" altLang="en-US" dirty="0"/>
              <a:t>设置网页元素的内边</a:t>
            </a:r>
            <a:r>
              <a:rPr lang="zh-CN" altLang="en-US"/>
              <a:t>距和外边</a:t>
            </a:r>
            <a:r>
              <a:rPr lang="zh-CN" altLang="en-US" dirty="0"/>
              <a:t>距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857232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8220710" y="285750"/>
            <a:ext cx="2267585" cy="523240"/>
          </a:xfrm>
        </p:spPr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会使用</a:t>
            </a:r>
            <a:r>
              <a:rPr lang="en-US" altLang="zh-CN" dirty="0"/>
              <a:t>display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属性创建横向多列布局</a:t>
            </a:r>
          </a:p>
          <a:p>
            <a:r>
              <a:rPr lang="zh-CN" altLang="en-US" dirty="0"/>
              <a:t>会使用四种防止父级边框塌陷的清除浮动的方法</a:t>
            </a:r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4080" y="2132856"/>
            <a:ext cx="643477" cy="648334"/>
          </a:xfrm>
          <a:prstGeom prst="rect">
            <a:avLst/>
          </a:prstGeom>
          <a:noFill/>
        </p:spPr>
      </p:pic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3177" y="1556792"/>
            <a:ext cx="714380" cy="719772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328" y="980728"/>
            <a:ext cx="714380" cy="719772"/>
          </a:xfrm>
          <a:prstGeom prst="rect">
            <a:avLst/>
          </a:prstGeom>
          <a:noFill/>
        </p:spPr>
      </p:pic>
      <p:pic>
        <p:nvPicPr>
          <p:cNvPr id="15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0416" y="2516875"/>
            <a:ext cx="643477" cy="648334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992755" y="285750"/>
            <a:ext cx="7495540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3-2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604170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页面宽度为</a:t>
            </a:r>
            <a:r>
              <a:rPr lang="en-US" altLang="zh-CN" dirty="0"/>
              <a:t>990px</a:t>
            </a:r>
            <a:r>
              <a:rPr lang="zh-CN" altLang="en-US" dirty="0"/>
              <a:t>，水平居中显示</a:t>
            </a:r>
          </a:p>
          <a:p>
            <a:pPr lvl="1"/>
            <a:r>
              <a:rPr lang="zh-CN" altLang="en-US" dirty="0"/>
              <a:t>头部</a:t>
            </a:r>
            <a:r>
              <a:rPr lang="en-US" altLang="zh-CN" dirty="0"/>
              <a:t>logo</a:t>
            </a:r>
            <a:r>
              <a:rPr lang="zh-CN" altLang="en-US" dirty="0"/>
              <a:t>图和文字“欢迎登录”，使用浮动和盒子模型进行排版</a:t>
            </a:r>
          </a:p>
          <a:p>
            <a:pPr lvl="1"/>
            <a:r>
              <a:rPr lang="zh-CN" altLang="en-US" dirty="0"/>
              <a:t>使用表单元素布局京东会员登录小窗口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857232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667690" y="6309320"/>
            <a:ext cx="2714625" cy="428625"/>
            <a:chOff x="3143240" y="5143512"/>
            <a:chExt cx="2714644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970969" y="5187962"/>
              <a:ext cx="1630691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讲解需求说明</a:t>
              </a:r>
            </a:p>
          </p:txBody>
        </p:sp>
      </p:grpSp>
      <p:pic>
        <p:nvPicPr>
          <p:cNvPr id="15" name="Picture 2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505046"/>
            <a:ext cx="4687549" cy="26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169920" y="285750"/>
            <a:ext cx="7318375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  <a:endParaRPr lang="en-US" altLang="zh-CN" dirty="0"/>
          </a:p>
          <a:p>
            <a:pPr lvl="1"/>
            <a:r>
              <a:rPr lang="zh-CN" altLang="zh-CN" dirty="0"/>
              <a:t>中间主体部分的结构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中间部分背景全屏显示，内容部分宽度</a:t>
            </a:r>
            <a:r>
              <a:rPr lang="en-US" altLang="zh-CN" dirty="0"/>
              <a:t>990px</a:t>
            </a:r>
            <a:r>
              <a:rPr lang="zh-CN" altLang="en-US" dirty="0"/>
              <a:t>且居中显示，</a:t>
            </a:r>
            <a:r>
              <a:rPr lang="en-US" altLang="zh-CN" dirty="0"/>
              <a:t>content</a:t>
            </a:r>
            <a:r>
              <a:rPr lang="zh-CN" altLang="en-US" dirty="0"/>
              <a:t>层用来设置红色背景颜色，</a:t>
            </a:r>
            <a:r>
              <a:rPr lang="en-US" altLang="zh-CN" dirty="0"/>
              <a:t>wrap</a:t>
            </a:r>
            <a:r>
              <a:rPr lang="zh-CN" altLang="en-US" dirty="0"/>
              <a:t>层用来设置宽度</a:t>
            </a:r>
            <a:r>
              <a:rPr lang="en-US" altLang="zh-CN" dirty="0"/>
              <a:t>990px</a:t>
            </a:r>
            <a:r>
              <a:rPr lang="zh-CN" altLang="en-US" dirty="0"/>
              <a:t>居中显示，</a:t>
            </a:r>
            <a:r>
              <a:rPr lang="en-US" altLang="zh-CN" dirty="0"/>
              <a:t>login-box</a:t>
            </a:r>
            <a:r>
              <a:rPr lang="zh-CN" altLang="en-US" dirty="0"/>
              <a:t>层用来设置大图背景，</a:t>
            </a:r>
            <a:r>
              <a:rPr lang="en-US" altLang="zh-CN" dirty="0"/>
              <a:t>login-form</a:t>
            </a:r>
            <a:r>
              <a:rPr lang="zh-CN" altLang="en-US" dirty="0"/>
              <a:t>用来设置表单登录的位置、宽度等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609605" y="857232"/>
            <a:ext cx="1102346" cy="500066"/>
            <a:chOff x="6072198" y="1142984"/>
            <a:chExt cx="1102346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grpSp>
        <p:nvGrpSpPr>
          <p:cNvPr id="19" name="组合 17"/>
          <p:cNvGrpSpPr/>
          <p:nvPr/>
        </p:nvGrpSpPr>
        <p:grpSpPr bwMode="auto">
          <a:xfrm>
            <a:off x="5735960" y="6383337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3051940" y="2176197"/>
            <a:ext cx="6860484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&lt;article class="content"&gt;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&lt;div class="wrap"&gt;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&lt;div class="login-box"&gt;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&lt;div class="login-form"&gt;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&lt;h2&gt;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京东会员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立即注册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&lt;/a&gt;&lt;/h2&gt;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&lt;form action="" method="post" id="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loginForm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    ……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414770" y="285750"/>
            <a:ext cx="407416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6905" y="285750"/>
            <a:ext cx="6041390" cy="523240"/>
          </a:xfrm>
        </p:spPr>
        <p:txBody>
          <a:bodyPr/>
          <a:lstStyle/>
          <a:p>
            <a:r>
              <a:rPr lang="en-US" altLang="zh-CN" dirty="0"/>
              <a:t>inline-block</a:t>
            </a:r>
            <a:r>
              <a:rPr lang="zh-CN" altLang="en-US" dirty="0"/>
              <a:t>和</a:t>
            </a:r>
            <a:r>
              <a:rPr lang="en-US" altLang="zh-CN" dirty="0"/>
              <a:t>float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display:inline-block</a:t>
            </a:r>
            <a:endParaRPr lang="en-US" altLang="zh-CN" dirty="0"/>
          </a:p>
          <a:p>
            <a:pPr lvl="1"/>
            <a:r>
              <a:rPr lang="zh-CN" altLang="en-US" dirty="0"/>
              <a:t>可以让元素排在一行，并且支持宽度和高度，代码实现起来方便</a:t>
            </a:r>
            <a:endParaRPr lang="en-US" altLang="zh-CN" dirty="0"/>
          </a:p>
          <a:p>
            <a:pPr lvl="1"/>
            <a:r>
              <a:rPr lang="zh-CN" altLang="zh-CN" dirty="0"/>
              <a:t>位置方向不可控制，会解析空格</a:t>
            </a:r>
            <a:endParaRPr lang="en-US" altLang="zh-CN" dirty="0"/>
          </a:p>
          <a:p>
            <a:pPr lvl="1"/>
            <a:r>
              <a:rPr lang="en-US" altLang="zh-CN" dirty="0"/>
              <a:t>IE 6</a:t>
            </a:r>
            <a:r>
              <a:rPr lang="zh-CN" altLang="zh-CN" dirty="0"/>
              <a:t>、</a:t>
            </a:r>
            <a:r>
              <a:rPr lang="en-US" altLang="zh-CN" dirty="0"/>
              <a:t>IE 7</a:t>
            </a:r>
            <a:r>
              <a:rPr lang="zh-CN" altLang="zh-CN" dirty="0"/>
              <a:t>上不支持</a:t>
            </a:r>
            <a:endParaRPr lang="en-US" altLang="zh-CN" dirty="0"/>
          </a:p>
          <a:p>
            <a:r>
              <a:rPr lang="en-US" altLang="zh-CN" dirty="0"/>
              <a:t>float </a:t>
            </a:r>
          </a:p>
          <a:p>
            <a:pPr lvl="1"/>
            <a:r>
              <a:rPr lang="zh-CN" altLang="en-US" dirty="0"/>
              <a:t>可以让元素排在一行并且支持宽度和高度，可以决定排列方向</a:t>
            </a:r>
            <a:endParaRPr lang="en-US" altLang="zh-CN" dirty="0"/>
          </a:p>
          <a:p>
            <a:pPr lvl="1"/>
            <a:r>
              <a:rPr lang="en-US" altLang="zh-CN" dirty="0"/>
              <a:t>float </a:t>
            </a:r>
            <a:r>
              <a:rPr lang="zh-CN" altLang="zh-CN" dirty="0"/>
              <a:t>浮动以后元素脱离文档流，会对周围元素产生影响，必须在它的父级上添加清除浮动的样式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5362" name="Picture 2" descr="C:\Users\yaling.he\Desktop\Chapter07截图\Chapter07截图\Chapter07截图\图7.35  inline-block会解析空格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53" y="3429000"/>
            <a:ext cx="3340635" cy="30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8969375" y="274955"/>
            <a:ext cx="1241425" cy="58229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7090" y="1399450"/>
            <a:ext cx="5014913" cy="47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 网页布局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display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浮动属性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清除浮动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nl-NL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inline-block</a:t>
            </a:r>
            <a:r>
              <a:rPr lang="zh-CN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和浮动</a:t>
            </a:r>
            <a:endParaRPr lang="zh-CN" altLang="en-US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0" name="AutoShape 3"/>
          <p:cNvSpPr/>
          <p:nvPr/>
        </p:nvSpPr>
        <p:spPr bwMode="auto">
          <a:xfrm>
            <a:off x="5159895" y="2101450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028434" y="1205339"/>
            <a:ext cx="37703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常见的网页布局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标准文档流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5296819" y="2063750"/>
            <a:ext cx="20272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block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inline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inline-bloc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4935754" y="1320403"/>
            <a:ext cx="99110" cy="66843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32818" y="3434816"/>
            <a:ext cx="1819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浮动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1320403"/>
            <a:ext cx="503014" cy="4628877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4847126" y="3037554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971390" y="3071862"/>
            <a:ext cx="20272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左浮动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右浮动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不浮动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15" name="AutoShape 3"/>
          <p:cNvSpPr/>
          <p:nvPr/>
        </p:nvSpPr>
        <p:spPr bwMode="auto">
          <a:xfrm>
            <a:off x="4778664" y="4191644"/>
            <a:ext cx="157090" cy="11815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917065" y="4136790"/>
            <a:ext cx="2512857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clear</a:t>
            </a:r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解决父级边框塌陷的方法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5935452" y="393305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6078304" y="3849330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清除左边浮动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清除右边浮动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清除两侧浮动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both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不清除浮动   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</a:p>
        </p:txBody>
      </p:sp>
      <p:sp>
        <p:nvSpPr>
          <p:cNvPr id="19" name="AutoShape 3"/>
          <p:cNvSpPr/>
          <p:nvPr/>
        </p:nvSpPr>
        <p:spPr bwMode="auto">
          <a:xfrm>
            <a:off x="7252630" y="487360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7429922" y="4797152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浮动元素后面加空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div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设置父元素的高度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父级添加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overflow</a:t>
            </a:r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父级添加伪类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>
          <a:xfrm>
            <a:off x="609600" y="275168"/>
            <a:ext cx="10972800" cy="944033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4823" name="图片 1" descr="课工场最终蓝绿色v1-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23500" y="165100"/>
            <a:ext cx="1608667" cy="694267"/>
          </a:xfrm>
        </p:spPr>
      </p:pic>
      <p:pic>
        <p:nvPicPr>
          <p:cNvPr id="34819" name="图片 6" descr="ppt01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图片 2" descr="图片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34" y="2084917"/>
            <a:ext cx="2988733" cy="39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407834" y="1123951"/>
            <a:ext cx="5314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微软雅黑" panose="020B0503020204020204" pitchFamily="2" charset="-122"/>
                <a:sym typeface="Arial" panose="020B0604020202020204" pitchFamily="34" charset="0"/>
              </a:rPr>
              <a:t>扫我有更多精彩课程呦</a:t>
            </a:r>
          </a:p>
        </p:txBody>
      </p:sp>
      <p:pic>
        <p:nvPicPr>
          <p:cNvPr id="34822" name="图片 12292" descr="C:\Users\zhixing.diao\Desktop\课工场app二维码.jpg课工场app二维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18" y="2084917"/>
            <a:ext cx="3007783" cy="395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7380605" y="285750"/>
            <a:ext cx="3107690" cy="523240"/>
          </a:xfrm>
        </p:spPr>
        <p:txBody>
          <a:bodyPr/>
          <a:lstStyle/>
          <a:p>
            <a:r>
              <a:rPr lang="zh-CN" altLang="en-US" dirty="0"/>
              <a:t>常见网页布局</a:t>
            </a:r>
          </a:p>
        </p:txBody>
      </p:sp>
      <p:pic>
        <p:nvPicPr>
          <p:cNvPr id="18" name="内容占位符 17" descr="7－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927" y="1082698"/>
            <a:ext cx="6043775" cy="5370043"/>
          </a:xfrm>
        </p:spPr>
      </p:pic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095472" y="1928802"/>
            <a:ext cx="6072230" cy="40005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95472" y="1071546"/>
            <a:ext cx="6072230" cy="78581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095472" y="6000768"/>
            <a:ext cx="6072230" cy="500066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9" name="线形标注 1 28"/>
          <p:cNvSpPr/>
          <p:nvPr/>
        </p:nvSpPr>
        <p:spPr bwMode="auto">
          <a:xfrm flipH="1">
            <a:off x="8810644" y="1071546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0" name="线形标注 1 29"/>
          <p:cNvSpPr/>
          <p:nvPr/>
        </p:nvSpPr>
        <p:spPr bwMode="auto">
          <a:xfrm flipH="1">
            <a:off x="8810644" y="3071810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主体内容</a:t>
            </a:r>
          </a:p>
        </p:txBody>
      </p:sp>
      <p:sp>
        <p:nvSpPr>
          <p:cNvPr id="31" name="线形标注 1 30"/>
          <p:cNvSpPr/>
          <p:nvPr/>
        </p:nvSpPr>
        <p:spPr bwMode="auto">
          <a:xfrm flipH="1">
            <a:off x="8810644" y="5857892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pic>
        <p:nvPicPr>
          <p:cNvPr id="32" name="图片 31" descr="7－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704" y="1061239"/>
            <a:ext cx="6027592" cy="5500726"/>
          </a:xfrm>
          <a:prstGeom prst="rect">
            <a:avLst/>
          </a:prstGeom>
        </p:spPr>
      </p:pic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2688066" y="1065576"/>
            <a:ext cx="6072230" cy="128588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88066" y="2422898"/>
            <a:ext cx="1143008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3902512" y="2422898"/>
            <a:ext cx="4857784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88066" y="6137674"/>
            <a:ext cx="6072230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" name="线形标注 1 36"/>
          <p:cNvSpPr/>
          <p:nvPr/>
        </p:nvSpPr>
        <p:spPr bwMode="auto">
          <a:xfrm flipH="1">
            <a:off x="9239272" y="107154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8" name="线形标注 1 37"/>
          <p:cNvSpPr/>
          <p:nvPr/>
        </p:nvSpPr>
        <p:spPr bwMode="auto">
          <a:xfrm flipH="1">
            <a:off x="1595406" y="2000240"/>
            <a:ext cx="857288" cy="642942"/>
          </a:xfrm>
          <a:prstGeom prst="borderCallout1">
            <a:avLst>
              <a:gd name="adj1" fmla="val 50602"/>
              <a:gd name="adj2" fmla="val 230"/>
              <a:gd name="adj3" fmla="val 139908"/>
              <a:gd name="adj4" fmla="val -2374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左侧</a:t>
            </a:r>
            <a:endParaRPr lang="en-US" altLang="zh-CN" b="1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链接</a:t>
            </a:r>
          </a:p>
        </p:txBody>
      </p:sp>
      <p:sp>
        <p:nvSpPr>
          <p:cNvPr id="39" name="线形标注 1 38"/>
          <p:cNvSpPr/>
          <p:nvPr/>
        </p:nvSpPr>
        <p:spPr bwMode="auto">
          <a:xfrm flipH="1">
            <a:off x="9239272" y="250030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右侧内容</a:t>
            </a:r>
          </a:p>
        </p:txBody>
      </p:sp>
      <p:sp>
        <p:nvSpPr>
          <p:cNvPr id="40" name="线形标注 1 39"/>
          <p:cNvSpPr/>
          <p:nvPr/>
        </p:nvSpPr>
        <p:spPr bwMode="auto">
          <a:xfrm flipH="1">
            <a:off x="9239272" y="5786454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sp>
        <p:nvSpPr>
          <p:cNvPr id="20" name="线形标注 1 19"/>
          <p:cNvSpPr/>
          <p:nvPr/>
        </p:nvSpPr>
        <p:spPr bwMode="auto">
          <a:xfrm flipH="1">
            <a:off x="4238612" y="214290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1-3-1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1" name="线形标注 1 20"/>
          <p:cNvSpPr/>
          <p:nvPr/>
        </p:nvSpPr>
        <p:spPr bwMode="auto">
          <a:xfrm flipH="1">
            <a:off x="5524496" y="71414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1-2-1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4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26" grpId="0" bldLvl="0" animBg="1"/>
      <p:bldP spid="26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20" grpId="0" bldLvl="0" animBg="1"/>
      <p:bldP spid="20" grpId="1" bldLvl="0" animBg="1"/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997700" y="70485"/>
            <a:ext cx="3423285" cy="954405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:\Users\yaling.he\Desktop\Chapter07截图\Chapter07截图\Chapter07截图\图7.2  三栏布局页面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26" y="1951229"/>
            <a:ext cx="5184576" cy="4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3  没有排版的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879933"/>
            <a:ext cx="3470792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线形标注 1 21"/>
          <p:cNvSpPr/>
          <p:nvPr/>
        </p:nvSpPr>
        <p:spPr bwMode="auto">
          <a:xfrm flipH="1">
            <a:off x="3503712" y="802895"/>
            <a:ext cx="941534" cy="642942"/>
          </a:xfrm>
          <a:prstGeom prst="borderCallout1">
            <a:avLst>
              <a:gd name="adj1" fmla="val 186431"/>
              <a:gd name="adj2" fmla="val 45114"/>
              <a:gd name="adj3" fmla="val 92480"/>
              <a:gd name="adj4" fmla="val 5344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排版后</a:t>
            </a:r>
          </a:p>
        </p:txBody>
      </p:sp>
      <p:sp>
        <p:nvSpPr>
          <p:cNvPr id="23" name="线形标注 1 22"/>
          <p:cNvSpPr/>
          <p:nvPr/>
        </p:nvSpPr>
        <p:spPr bwMode="auto">
          <a:xfrm flipH="1">
            <a:off x="8230106" y="2636912"/>
            <a:ext cx="1055484" cy="642942"/>
          </a:xfrm>
          <a:prstGeom prst="borderCallout1">
            <a:avLst>
              <a:gd name="adj1" fmla="val 65640"/>
              <a:gd name="adj2" fmla="val 164928"/>
              <a:gd name="adj3" fmla="val 51567"/>
              <a:gd name="adj4" fmla="val 9825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未排版</a:t>
            </a:r>
          </a:p>
        </p:txBody>
      </p:sp>
      <p:sp>
        <p:nvSpPr>
          <p:cNvPr id="25" name="线形标注 1 24"/>
          <p:cNvSpPr/>
          <p:nvPr/>
        </p:nvSpPr>
        <p:spPr bwMode="auto">
          <a:xfrm flipH="1">
            <a:off x="8163411" y="3429000"/>
            <a:ext cx="2085566" cy="2554296"/>
          </a:xfrm>
          <a:prstGeom prst="borderCallout1">
            <a:avLst>
              <a:gd name="adj1" fmla="val 46158"/>
              <a:gd name="adj2" fmla="val 103560"/>
              <a:gd name="adj3" fmla="val -10321"/>
              <a:gd name="adj4" fmla="val 12833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标准文档流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：指元素根据块元素或行内元素的特性按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从上到下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从左到右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的方式自然排列。这也是元素默认的排列方式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5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863715" y="70485"/>
            <a:ext cx="3625215" cy="954405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标准文档流组成</a:t>
            </a:r>
            <a:endParaRPr lang="en-US" altLang="zh-CN" dirty="0"/>
          </a:p>
          <a:p>
            <a:pPr lvl="1"/>
            <a:r>
              <a:rPr lang="zh-CN" altLang="en-US" dirty="0"/>
              <a:t>块级元素（</a:t>
            </a:r>
            <a:r>
              <a:rPr lang="en-US" altLang="zh-CN" dirty="0"/>
              <a:t>block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&lt;h1&gt;…&lt;h6&gt;</a:t>
            </a:r>
            <a:r>
              <a:rPr lang="zh-CN" altLang="en-US" dirty="0"/>
              <a:t>、</a:t>
            </a:r>
            <a:r>
              <a:rPr lang="en-US" altLang="zh-CN" dirty="0"/>
              <a:t>&lt;p&gt;</a:t>
            </a:r>
            <a:r>
              <a:rPr lang="zh-CN" altLang="en-US" dirty="0"/>
              <a:t>、</a:t>
            </a:r>
            <a:r>
              <a:rPr lang="en-US" altLang="zh-CN" dirty="0"/>
              <a:t>&lt;div&gt;</a:t>
            </a:r>
            <a:r>
              <a:rPr lang="zh-CN" altLang="en-US" dirty="0"/>
              <a:t>、列表</a:t>
            </a:r>
          </a:p>
          <a:p>
            <a:pPr lvl="1"/>
            <a:r>
              <a:rPr lang="zh-CN" altLang="en-US" dirty="0"/>
              <a:t>内联元素（</a:t>
            </a:r>
            <a:r>
              <a:rPr lang="en-US" altLang="zh-CN" dirty="0"/>
              <a:t>inline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&lt;span&gt;</a:t>
            </a:r>
            <a:r>
              <a:rPr lang="zh-CN" altLang="en-US" dirty="0"/>
              <a:t>、</a:t>
            </a:r>
            <a:r>
              <a:rPr lang="en-US" altLang="zh-CN" dirty="0"/>
              <a:t>&lt;a&gt;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/&gt;</a:t>
            </a:r>
            <a:r>
              <a:rPr lang="zh-CN" altLang="en-US" dirty="0"/>
              <a:t>、</a:t>
            </a:r>
            <a:r>
              <a:rPr lang="en-US" altLang="zh-CN" dirty="0"/>
              <a:t>&lt;strong&gt;...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696983" y="4286927"/>
            <a:ext cx="836296" cy="398780"/>
            <a:chOff x="3786182" y="3143913"/>
            <a:chExt cx="836296" cy="398780"/>
          </a:xfrm>
        </p:grpSpPr>
        <p:sp>
          <p:nvSpPr>
            <p:cNvPr id="28" name="TextBox 27"/>
            <p:cNvSpPr txBox="1"/>
            <p:nvPr/>
          </p:nvSpPr>
          <p:spPr>
            <a:xfrm>
              <a:off x="3929058" y="3143913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经验</a:t>
              </a:r>
            </a:p>
          </p:txBody>
        </p:sp>
        <p:pic>
          <p:nvPicPr>
            <p:cNvPr id="29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9" name="组合 8"/>
          <p:cNvGrpSpPr/>
          <p:nvPr/>
        </p:nvGrpSpPr>
        <p:grpSpPr>
          <a:xfrm>
            <a:off x="2738414" y="4606147"/>
            <a:ext cx="6143668" cy="1323183"/>
            <a:chOff x="1214414" y="4606147"/>
            <a:chExt cx="6143668" cy="1323183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214414" y="4786328"/>
              <a:ext cx="6143668" cy="1143002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微软雅黑" panose="020B0503020204020204" pitchFamily="2" charset="-122"/>
                  <a:ea typeface="微软雅黑" panose="020B0503020204020204" pitchFamily="2" charset="-122"/>
                </a:rPr>
                <a:t>内联标签可以包含于块级标签中，成为它的子元素，而反过来则不成立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7000894" y="460614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!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8125" y="70485"/>
            <a:ext cx="3900805" cy="954405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属性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207568" y="1268760"/>
          <a:ext cx="8001000" cy="278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块级元素的默认值，元素会被显示为块级元素，该元素前后会带有换行符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内联元素的默认值。元素会被显示为内联元素，该元素前后没有换行符</a:t>
                      </a: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inline-block</a:t>
                      </a:r>
                      <a:endParaRPr kumimoji="0" 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行内块元素，元素既具有</a:t>
                      </a: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</a:t>
                      </a: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元素的特性，也具有块元素的特性</a:t>
                      </a: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设置元素不会被显示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496685" y="285750"/>
            <a:ext cx="3991610" cy="523240"/>
          </a:xfrm>
        </p:spPr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639616" y="1268760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0" name="Picture 2" descr="C:\Users\yaling.he\Desktop\Chapter07截图\Chapter07截图\Chapter07截图\图7.5  设置display block属性后的显示效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962245"/>
            <a:ext cx="3017986" cy="2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649327" y="1916832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1" name="Picture 3" descr="C:\Users\yaling.he\Desktop\Chapter07截图\Chapter07截图\Chapter07截图\图7.6 设置display inline属性后的显示效果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61" y="1620132"/>
            <a:ext cx="3222446" cy="20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611882" y="2492896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display:inline-block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2" name="Picture 4" descr="C:\Users\yaling.he\Desktop\Chapter07截图\Chapter07截图\Chapter07截图\图7.7 设置display inline-block属性后的显示效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2345082"/>
            <a:ext cx="3304706" cy="2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70"/>
          <p:cNvGrpSpPr/>
          <p:nvPr/>
        </p:nvGrpSpPr>
        <p:grpSpPr>
          <a:xfrm>
            <a:off x="1686441" y="854285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grpSp>
        <p:nvGrpSpPr>
          <p:cNvPr id="14" name="组合 14"/>
          <p:cNvGrpSpPr/>
          <p:nvPr/>
        </p:nvGrpSpPr>
        <p:grpSpPr bwMode="auto">
          <a:xfrm>
            <a:off x="3381007" y="6309320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97188" y="5187962"/>
              <a:ext cx="3126127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display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</a:t>
              </a: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598958" y="3150451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display:none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3" name="Picture 5" descr="C:\Users\yaling.he\Desktop\Chapter07截图\Chapter07截图\Chapter07截图\图7.8 设置display none属性后的显示效果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331817"/>
            <a:ext cx="5268648" cy="38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  <p:bldP spid="19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4725" y="285750"/>
            <a:ext cx="3164205" cy="523240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块级元素与行级元素的转变</a:t>
            </a:r>
            <a:endParaRPr lang="en-US" altLang="zh-CN" dirty="0"/>
          </a:p>
          <a:p>
            <a:r>
              <a:rPr lang="zh-CN" altLang="en-US" dirty="0"/>
              <a:t>控制块元素排到一行</a:t>
            </a:r>
            <a:endParaRPr lang="en-US" altLang="zh-CN" dirty="0"/>
          </a:p>
          <a:p>
            <a:r>
              <a:rPr lang="zh-CN" altLang="en-US" dirty="0"/>
              <a:t>控制元素的显示和隐藏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744072" y="1196752"/>
            <a:ext cx="289750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block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inline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376" y="1689195"/>
            <a:ext cx="26771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inline-block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8008" y="2181638"/>
            <a:ext cx="163258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none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_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2643</Words>
  <Application>Microsoft Office PowerPoint</Application>
  <PresentationFormat>宽屏</PresentationFormat>
  <Paragraphs>479</Paragraphs>
  <Slides>35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黑体</vt:lpstr>
      <vt:lpstr>宋体</vt:lpstr>
      <vt:lpstr>微软雅黑</vt:lpstr>
      <vt:lpstr>Arial</vt:lpstr>
      <vt:lpstr>Calibri</vt:lpstr>
      <vt:lpstr>Wingdings</vt:lpstr>
      <vt:lpstr>Office 主题_2</vt:lpstr>
      <vt:lpstr>PowerPoint 演示文稿</vt:lpstr>
      <vt:lpstr>预习检查</vt:lpstr>
      <vt:lpstr>本章目标</vt:lpstr>
      <vt:lpstr>常见网页布局</vt:lpstr>
      <vt:lpstr>标准文档流2-1</vt:lpstr>
      <vt:lpstr>标准文档流2-2</vt:lpstr>
      <vt:lpstr> display属性2-1</vt:lpstr>
      <vt:lpstr>display属性2-2</vt:lpstr>
      <vt:lpstr> display特性</vt:lpstr>
      <vt:lpstr>学员操作—制作QQ会员页面导航</vt:lpstr>
      <vt:lpstr>共性问题集中讲解</vt:lpstr>
      <vt:lpstr>块元素排在一行的方法</vt:lpstr>
      <vt:lpstr>浮动</vt:lpstr>
      <vt:lpstr>设置左浮动</vt:lpstr>
      <vt:lpstr>设置右浮动</vt:lpstr>
      <vt:lpstr>学员操作—制作热门活动页面</vt:lpstr>
      <vt:lpstr>学员操作—制作电视剧详情列表页面</vt:lpstr>
      <vt:lpstr>共性问题集中讲解</vt:lpstr>
      <vt:lpstr>边框塌陷</vt:lpstr>
      <vt:lpstr>清除浮动</vt:lpstr>
      <vt:lpstr>清除左右浮动</vt:lpstr>
      <vt:lpstr>清除两测浮动</vt:lpstr>
      <vt:lpstr>解决父级边框塌陷的方法4-1</vt:lpstr>
      <vt:lpstr>解决父级边框塌陷的方法4-2</vt:lpstr>
      <vt:lpstr>解决父级边框塌陷的方法4-3</vt:lpstr>
      <vt:lpstr>溢出处理</vt:lpstr>
      <vt:lpstr>解决父级边框塌陷的方法4-4</vt:lpstr>
      <vt:lpstr>小结</vt:lpstr>
      <vt:lpstr>学员操作—制作京东登录页面3-1</vt:lpstr>
      <vt:lpstr>学员操作—制作京东登录页面3-2</vt:lpstr>
      <vt:lpstr>学员操作—制作京东登录页面3-3</vt:lpstr>
      <vt:lpstr>共性问题集中讲解</vt:lpstr>
      <vt:lpstr>inline-block和float的区别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Qi Li</dc:creator>
  <cp:lastModifiedBy>荀 烨</cp:lastModifiedBy>
  <cp:revision>7</cp:revision>
  <dcterms:created xsi:type="dcterms:W3CDTF">2017-10-12T07:19:00Z</dcterms:created>
  <dcterms:modified xsi:type="dcterms:W3CDTF">2018-07-24T00:50:32Z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